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6"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768"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6E09FD7-0581-4327-B74D-90131103409E}" type="datetimeFigureOut">
              <a:rPr lang="it-IT" smtClean="0"/>
              <a:t>05/08/20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4244171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6E09FD7-0581-4327-B74D-90131103409E}" type="datetimeFigureOut">
              <a:rPr lang="it-IT" smtClean="0"/>
              <a:t>05/08/20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2981850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6E09FD7-0581-4327-B74D-90131103409E}" type="datetimeFigureOut">
              <a:rPr lang="it-IT" smtClean="0"/>
              <a:t>05/08/20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3470846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6E09FD7-0581-4327-B74D-90131103409E}" type="datetimeFigureOut">
              <a:rPr lang="it-IT" smtClean="0"/>
              <a:t>05/08/20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200432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6E09FD7-0581-4327-B74D-90131103409E}" type="datetimeFigureOut">
              <a:rPr lang="it-IT" smtClean="0"/>
              <a:t>05/08/20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1522655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6E09FD7-0581-4327-B74D-90131103409E}" type="datetimeFigureOut">
              <a:rPr lang="it-IT" smtClean="0"/>
              <a:t>05/08/20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267000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6E09FD7-0581-4327-B74D-90131103409E}" type="datetimeFigureOut">
              <a:rPr lang="it-IT" smtClean="0"/>
              <a:t>05/08/20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114335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6E09FD7-0581-4327-B74D-90131103409E}" type="datetimeFigureOut">
              <a:rPr lang="it-IT" smtClean="0"/>
              <a:t>05/08/20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146411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09FD7-0581-4327-B74D-90131103409E}" type="datetimeFigureOut">
              <a:rPr lang="it-IT" smtClean="0"/>
              <a:t>05/08/20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3346982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6E09FD7-0581-4327-B74D-90131103409E}" type="datetimeFigureOut">
              <a:rPr lang="it-IT" smtClean="0"/>
              <a:t>05/08/20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408516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6E09FD7-0581-4327-B74D-90131103409E}" type="datetimeFigureOut">
              <a:rPr lang="it-IT" smtClean="0"/>
              <a:t>05/08/20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234BC69-F946-4E20-9C66-9F379F43F573}" type="slidenum">
              <a:rPr lang="it-IT" smtClean="0"/>
              <a:t>‹n.›</a:t>
            </a:fld>
            <a:endParaRPr lang="it-IT"/>
          </a:p>
        </p:txBody>
      </p:sp>
    </p:spTree>
    <p:extLst>
      <p:ext uri="{BB962C8B-B14F-4D97-AF65-F5344CB8AC3E}">
        <p14:creationId xmlns:p14="http://schemas.microsoft.com/office/powerpoint/2010/main" val="41455775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09FD7-0581-4327-B74D-90131103409E}" type="datetimeFigureOut">
              <a:rPr lang="it-IT" smtClean="0"/>
              <a:t>05/08/20</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4BC69-F946-4E20-9C66-9F379F43F573}" type="slidenum">
              <a:rPr lang="it-IT" smtClean="0"/>
              <a:t>‹n.›</a:t>
            </a:fld>
            <a:endParaRPr lang="it-IT"/>
          </a:p>
        </p:txBody>
      </p:sp>
    </p:spTree>
    <p:extLst>
      <p:ext uri="{BB962C8B-B14F-4D97-AF65-F5344CB8AC3E}">
        <p14:creationId xmlns:p14="http://schemas.microsoft.com/office/powerpoint/2010/main" val="40003871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hyperlink" Target="mailto:dino.sabovic@studenti.unipr.it" TargetMode="External"/><Relationship Id="rId4" Type="http://schemas.openxmlformats.org/officeDocument/2006/relationships/hyperlink" Target="mailto:malaika.bianchi@unipr.it" TargetMode="External"/><Relationship Id="rId5" Type="http://schemas.openxmlformats.org/officeDocument/2006/relationships/hyperlink" Target="mailto:francesca.trombettapanigadi@unipr.it" TargetMode="External"/><Relationship Id="rId1" Type="http://schemas.openxmlformats.org/officeDocument/2006/relationships/slideLayout" Target="../slideLayouts/slideLayout2.xml"/><Relationship Id="rId2" Type="http://schemas.openxmlformats.org/officeDocument/2006/relationships/hyperlink" Target="mailto:claudia.ciulli@unipr.i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fabiosalvatorecassibba@unipr.it" TargetMode="External"/><Relationship Id="rId4" Type="http://schemas.openxmlformats.org/officeDocument/2006/relationships/hyperlink" Target="mailto:francesco.mazzacuva@unipr.it" TargetMode="External"/><Relationship Id="rId5" Type="http://schemas.openxmlformats.org/officeDocument/2006/relationships/hyperlink" Target="mailto:lucia.scaffardi@unipr.it" TargetMode="External"/><Relationship Id="rId6" Type="http://schemas.openxmlformats.org/officeDocument/2006/relationships/hyperlink" Target="mailto:erasmus@unipr.it" TargetMode="External"/><Relationship Id="rId1" Type="http://schemas.openxmlformats.org/officeDocument/2006/relationships/slideLayout" Target="../slideLayouts/slideLayout2.xml"/><Relationship Id="rId2" Type="http://schemas.openxmlformats.org/officeDocument/2006/relationships/hyperlink" Target="mailto:alberto.cadoppi@unipr.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unipr.it/LP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spi.unipr.it/sites/st26/files/albo_pretorio/allegati/12-12-2018/linee_guida_internazionalizzazione-approvate_commissione_12-11-18-1.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unipr.it/L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68C4ABF-4ABE-4465-A6B0-68BEBCD50AAB}"/>
              </a:ext>
            </a:extLst>
          </p:cNvPr>
          <p:cNvSpPr>
            <a:spLocks noGrp="1"/>
          </p:cNvSpPr>
          <p:nvPr>
            <p:ph type="ctrTitle"/>
          </p:nvPr>
        </p:nvSpPr>
        <p:spPr>
          <a:xfrm>
            <a:off x="6812802" y="913606"/>
            <a:ext cx="4272564" cy="2610042"/>
          </a:xfrm>
        </p:spPr>
        <p:txBody>
          <a:bodyPr>
            <a:normAutofit fontScale="90000"/>
          </a:bodyPr>
          <a:lstStyle/>
          <a:p>
            <a:pPr algn="l"/>
            <a:r>
              <a:rPr lang="it-IT" sz="5400"/>
              <a:t>I programmi di mobilità internazionale</a:t>
            </a:r>
            <a:endParaRPr lang="it-IT" sz="5400" dirty="0"/>
          </a:p>
        </p:txBody>
      </p:sp>
      <p:sp>
        <p:nvSpPr>
          <p:cNvPr id="3" name="Sottotitolo 2">
            <a:extLst>
              <a:ext uri="{FF2B5EF4-FFF2-40B4-BE49-F238E27FC236}">
                <a16:creationId xmlns="" xmlns:a16="http://schemas.microsoft.com/office/drawing/2014/main" id="{F68CC09F-CA13-4184-870A-056B78708620}"/>
              </a:ext>
            </a:extLst>
          </p:cNvPr>
          <p:cNvSpPr>
            <a:spLocks noGrp="1"/>
          </p:cNvSpPr>
          <p:nvPr>
            <p:ph type="subTitle" idx="1"/>
          </p:nvPr>
        </p:nvSpPr>
        <p:spPr>
          <a:xfrm>
            <a:off x="6812802" y="3957618"/>
            <a:ext cx="4272564" cy="1986776"/>
          </a:xfrm>
        </p:spPr>
        <p:txBody>
          <a:bodyPr>
            <a:normAutofit/>
          </a:bodyPr>
          <a:lstStyle/>
          <a:p>
            <a:pPr algn="l"/>
            <a:r>
              <a:rPr lang="it-IT" sz="1900"/>
              <a:t>• Erasmus+ SMS • Erasmus+ SMT</a:t>
            </a:r>
          </a:p>
          <a:p>
            <a:pPr algn="l"/>
            <a:r>
              <a:rPr lang="it-IT" sz="1900"/>
              <a:t>• Overworld • Double degree</a:t>
            </a:r>
          </a:p>
          <a:p>
            <a:pPr algn="l"/>
            <a:endParaRPr lang="it-IT" sz="1900"/>
          </a:p>
          <a:p>
            <a:pPr algn="l"/>
            <a:r>
              <a:rPr lang="it-IT">
                <a:solidFill>
                  <a:srgbClr val="FFC000"/>
                </a:solidFill>
              </a:rPr>
              <a:t>Dipartimento di Giurisprudenza, Studî Politici e Internazionali</a:t>
            </a:r>
          </a:p>
          <a:p>
            <a:pPr algn="l"/>
            <a:endParaRPr lang="it-IT" sz="1900" dirty="0"/>
          </a:p>
        </p:txBody>
      </p:sp>
      <p:pic>
        <p:nvPicPr>
          <p:cNvPr id="4" name="Immagine 3" descr="Immagine che contiene disegnando, cibo&#10;&#10;Descrizione generata automaticamente">
            <a:extLst>
              <a:ext uri="{FF2B5EF4-FFF2-40B4-BE49-F238E27FC236}">
                <a16:creationId xmlns="" xmlns:a16="http://schemas.microsoft.com/office/drawing/2014/main" id="{5B74CE49-8B1B-40AB-8048-5D0B82E87201}"/>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965200" y="2438931"/>
            <a:ext cx="4955419" cy="1826397"/>
          </a:xfrm>
          <a:prstGeom prst="rect">
            <a:avLst/>
          </a:prstGeom>
          <a:noFill/>
        </p:spPr>
      </p:pic>
    </p:spTree>
    <p:extLst>
      <p:ext uri="{BB962C8B-B14F-4D97-AF65-F5344CB8AC3E}">
        <p14:creationId xmlns:p14="http://schemas.microsoft.com/office/powerpoint/2010/main" val="762016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C587B46-D744-466E-8D51-E9B8A47074AA}"/>
              </a:ext>
            </a:extLst>
          </p:cNvPr>
          <p:cNvSpPr>
            <a:spLocks noGrp="1"/>
          </p:cNvSpPr>
          <p:nvPr>
            <p:ph type="title"/>
          </p:nvPr>
        </p:nvSpPr>
        <p:spPr>
          <a:xfrm>
            <a:off x="1653363" y="365760"/>
            <a:ext cx="9367203" cy="1188720"/>
          </a:xfrm>
        </p:spPr>
        <p:txBody>
          <a:bodyPr>
            <a:normAutofit/>
          </a:bodyPr>
          <a:lstStyle/>
          <a:p>
            <a:r>
              <a:rPr lang="it-IT" sz="3700" i="1"/>
              <a:t>A chi posso rivolgermi per ulteriori informazioni?</a:t>
            </a:r>
          </a:p>
        </p:txBody>
      </p:sp>
      <p:sp>
        <p:nvSpPr>
          <p:cNvPr id="12" name="Freeform: Shape 11">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Segnaposto contenuto 6">
            <a:extLst>
              <a:ext uri="{FF2B5EF4-FFF2-40B4-BE49-F238E27FC236}">
                <a16:creationId xmlns="" xmlns:a16="http://schemas.microsoft.com/office/drawing/2014/main" id="{45AA0555-20A1-4037-B28A-0ED8A4A7ADD1}"/>
              </a:ext>
            </a:extLst>
          </p:cNvPr>
          <p:cNvSpPr>
            <a:spLocks noGrp="1"/>
          </p:cNvSpPr>
          <p:nvPr>
            <p:ph idx="1"/>
          </p:nvPr>
        </p:nvSpPr>
        <p:spPr>
          <a:xfrm>
            <a:off x="1653363" y="2176272"/>
            <a:ext cx="9367204" cy="4041648"/>
          </a:xfrm>
        </p:spPr>
        <p:txBody>
          <a:bodyPr anchor="t">
            <a:normAutofit lnSpcReduction="10000"/>
          </a:bodyPr>
          <a:lstStyle/>
          <a:p>
            <a:r>
              <a:rPr lang="it-IT" sz="2400" b="1" u="sng" dirty="0"/>
              <a:t>Tutor internazionali di Dipartimento</a:t>
            </a:r>
            <a:endParaRPr lang="it-IT" sz="2400" b="1" dirty="0"/>
          </a:p>
          <a:p>
            <a:pPr marL="0" indent="0">
              <a:buNone/>
            </a:pPr>
            <a:r>
              <a:rPr lang="it-IT" sz="2400" dirty="0"/>
              <a:t>Dott.ssa Claudia Ciulli: </a:t>
            </a:r>
            <a:r>
              <a:rPr lang="it-IT" sz="2400" dirty="0">
                <a:hlinkClick r:id="rId2"/>
              </a:rPr>
              <a:t>claudia.ciulli@unipr.it</a:t>
            </a:r>
            <a:endParaRPr lang="it-IT" sz="2400" dirty="0"/>
          </a:p>
          <a:p>
            <a:pPr marL="0" indent="0">
              <a:buNone/>
            </a:pPr>
            <a:r>
              <a:rPr lang="it-IT" sz="2400" dirty="0"/>
              <a:t>Dott. Dino </a:t>
            </a:r>
            <a:r>
              <a:rPr lang="it-IT" sz="2400" dirty="0" err="1"/>
              <a:t>Sabovič</a:t>
            </a:r>
            <a:r>
              <a:rPr lang="it-IT" sz="2400" dirty="0"/>
              <a:t>: </a:t>
            </a:r>
            <a:r>
              <a:rPr lang="it-IT" sz="2400" dirty="0">
                <a:hlinkClick r:id="rId3"/>
              </a:rPr>
              <a:t>dino.sabovic@studenti.unipr.it</a:t>
            </a:r>
            <a:r>
              <a:rPr lang="it-IT" sz="2400" dirty="0"/>
              <a:t> </a:t>
            </a:r>
          </a:p>
          <a:p>
            <a:pPr marL="0" indent="0">
              <a:buNone/>
            </a:pPr>
            <a:endParaRPr lang="it-IT" sz="2400" dirty="0"/>
          </a:p>
          <a:p>
            <a:pPr marL="0" indent="0">
              <a:buNone/>
            </a:pPr>
            <a:r>
              <a:rPr lang="it-IT" sz="2400" dirty="0" smtClean="0"/>
              <a:t>Per il Corso di laurea in Giurisprudenza:</a:t>
            </a:r>
          </a:p>
          <a:p>
            <a:r>
              <a:rPr lang="it-IT" sz="2400" b="1" dirty="0" smtClean="0"/>
              <a:t>Referente </a:t>
            </a:r>
            <a:r>
              <a:rPr lang="it-IT" sz="2400" b="1" dirty="0"/>
              <a:t>Erasmus+ </a:t>
            </a:r>
            <a:r>
              <a:rPr lang="it-IT" sz="2400" b="1" dirty="0" smtClean="0"/>
              <a:t>SMS</a:t>
            </a:r>
            <a:r>
              <a:rPr lang="it-IT" sz="2400" dirty="0" smtClean="0"/>
              <a:t>: Prof.ssa </a:t>
            </a:r>
            <a:r>
              <a:rPr lang="it-IT" sz="2400" dirty="0"/>
              <a:t>Malaika </a:t>
            </a:r>
            <a:r>
              <a:rPr lang="it-IT" sz="2400" dirty="0" smtClean="0"/>
              <a:t>Bianchi (</a:t>
            </a:r>
            <a:r>
              <a:rPr lang="it-IT" sz="2400" dirty="0" smtClean="0">
                <a:hlinkClick r:id="rId4"/>
              </a:rPr>
              <a:t>malaika.bianchi</a:t>
            </a:r>
            <a:r>
              <a:rPr lang="it-IT" sz="2400" dirty="0">
                <a:hlinkClick r:id="rId4"/>
              </a:rPr>
              <a:t>@</a:t>
            </a:r>
            <a:r>
              <a:rPr lang="it-IT" sz="2400" dirty="0" smtClean="0">
                <a:hlinkClick r:id="rId4"/>
              </a:rPr>
              <a:t>unipr.it</a:t>
            </a:r>
            <a:r>
              <a:rPr lang="it-IT" sz="2400" dirty="0" smtClean="0"/>
              <a:t>)</a:t>
            </a:r>
          </a:p>
          <a:p>
            <a:r>
              <a:rPr lang="it-IT" sz="2400" b="1" dirty="0" smtClean="0"/>
              <a:t>Referente Erasmus+ SMT</a:t>
            </a:r>
            <a:r>
              <a:rPr lang="it-IT" sz="2400" dirty="0" smtClean="0"/>
              <a:t>: Prof.ssa Francesca Trombetta </a:t>
            </a:r>
            <a:r>
              <a:rPr lang="it-IT" sz="2400" dirty="0" err="1" smtClean="0"/>
              <a:t>Panigadi</a:t>
            </a:r>
            <a:r>
              <a:rPr lang="it-IT" sz="2400" dirty="0" smtClean="0"/>
              <a:t> (</a:t>
            </a:r>
            <a:r>
              <a:rPr lang="it-IT" sz="2400" dirty="0" smtClean="0">
                <a:hlinkClick r:id="rId5"/>
              </a:rPr>
              <a:t>francesca.trombettapanigadi@unipr.it</a:t>
            </a:r>
            <a:r>
              <a:rPr lang="it-IT" sz="2400" dirty="0" smtClean="0"/>
              <a:t>) ; Prof.ssa </a:t>
            </a:r>
            <a:r>
              <a:rPr lang="it-IT" sz="2400" dirty="0"/>
              <a:t>Malaika Bianchi </a:t>
            </a:r>
            <a:r>
              <a:rPr lang="it-IT" sz="2400" dirty="0" smtClean="0"/>
              <a:t>(</a:t>
            </a:r>
            <a:r>
              <a:rPr lang="it-IT" sz="2400" dirty="0" smtClean="0">
                <a:hlinkClick r:id="rId4"/>
              </a:rPr>
              <a:t>malaika.bianchi</a:t>
            </a:r>
            <a:r>
              <a:rPr lang="it-IT" sz="2400" dirty="0">
                <a:hlinkClick r:id="rId4"/>
              </a:rPr>
              <a:t>@</a:t>
            </a:r>
            <a:r>
              <a:rPr lang="it-IT" sz="2400" dirty="0" smtClean="0">
                <a:hlinkClick r:id="rId4"/>
              </a:rPr>
              <a:t>unipr.it</a:t>
            </a:r>
            <a:r>
              <a:rPr lang="it-IT" sz="2400" dirty="0" smtClean="0"/>
              <a:t>)</a:t>
            </a:r>
            <a:endParaRPr lang="it-IT" sz="2400" dirty="0"/>
          </a:p>
          <a:p>
            <a:endParaRPr lang="it-IT" sz="2400" dirty="0"/>
          </a:p>
        </p:txBody>
      </p:sp>
    </p:spTree>
    <p:extLst>
      <p:ext uri="{BB962C8B-B14F-4D97-AF65-F5344CB8AC3E}">
        <p14:creationId xmlns:p14="http://schemas.microsoft.com/office/powerpoint/2010/main" val="1048138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egnaposto contenuto 2">
            <a:extLst>
              <a:ext uri="{FF2B5EF4-FFF2-40B4-BE49-F238E27FC236}">
                <a16:creationId xmlns="" xmlns:a16="http://schemas.microsoft.com/office/drawing/2014/main" id="{1BF232F2-FE93-4B64-8203-DE71543A922A}"/>
              </a:ext>
            </a:extLst>
          </p:cNvPr>
          <p:cNvSpPr>
            <a:spLocks noGrp="1"/>
          </p:cNvSpPr>
          <p:nvPr>
            <p:ph idx="1"/>
          </p:nvPr>
        </p:nvSpPr>
        <p:spPr>
          <a:xfrm>
            <a:off x="1653363" y="1657048"/>
            <a:ext cx="9367204" cy="4560872"/>
          </a:xfrm>
        </p:spPr>
        <p:txBody>
          <a:bodyPr anchor="t">
            <a:normAutofit/>
          </a:bodyPr>
          <a:lstStyle/>
          <a:p>
            <a:r>
              <a:rPr lang="it-IT" sz="2400" b="1" dirty="0"/>
              <a:t>Referenti </a:t>
            </a:r>
            <a:r>
              <a:rPr lang="it-IT" sz="2400" b="1" dirty="0" err="1" smtClean="0"/>
              <a:t>Overworld</a:t>
            </a:r>
            <a:r>
              <a:rPr lang="it-IT" sz="2400" dirty="0" smtClean="0"/>
              <a:t>: Prof</a:t>
            </a:r>
            <a:r>
              <a:rPr lang="it-IT" sz="2400" dirty="0"/>
              <a:t>. Alberto </a:t>
            </a:r>
            <a:r>
              <a:rPr lang="it-IT" sz="2400" dirty="0" err="1" smtClean="0"/>
              <a:t>Cadoppi</a:t>
            </a:r>
            <a:r>
              <a:rPr lang="it-IT" sz="2400" dirty="0" smtClean="0"/>
              <a:t> (</a:t>
            </a:r>
            <a:r>
              <a:rPr lang="it-IT" sz="2400" dirty="0" smtClean="0">
                <a:hlinkClick r:id="rId2"/>
              </a:rPr>
              <a:t>alberto.cadoppi</a:t>
            </a:r>
            <a:r>
              <a:rPr lang="it-IT" sz="2400" dirty="0">
                <a:hlinkClick r:id="rId2"/>
              </a:rPr>
              <a:t>@</a:t>
            </a:r>
            <a:r>
              <a:rPr lang="it-IT" sz="2400" dirty="0" smtClean="0">
                <a:hlinkClick r:id="rId2"/>
              </a:rPr>
              <a:t>unipr.it</a:t>
            </a:r>
            <a:r>
              <a:rPr lang="it-IT" sz="2400" dirty="0" smtClean="0"/>
              <a:t>);   </a:t>
            </a:r>
            <a:r>
              <a:rPr lang="it-IT" sz="2400" dirty="0"/>
              <a:t>Prof. Fabio Salvatore </a:t>
            </a:r>
            <a:r>
              <a:rPr lang="it-IT" sz="2400" dirty="0" err="1" smtClean="0"/>
              <a:t>Cassibba</a:t>
            </a:r>
            <a:r>
              <a:rPr lang="it-IT" sz="2400" dirty="0" smtClean="0"/>
              <a:t> (</a:t>
            </a:r>
            <a:r>
              <a:rPr lang="it-IT" sz="2400" dirty="0" smtClean="0">
                <a:hlinkClick r:id="rId3"/>
              </a:rPr>
              <a:t>fabiosalvatorecassibba</a:t>
            </a:r>
            <a:r>
              <a:rPr lang="it-IT" sz="2400" dirty="0">
                <a:hlinkClick r:id="rId3"/>
              </a:rPr>
              <a:t>@</a:t>
            </a:r>
            <a:r>
              <a:rPr lang="it-IT" sz="2400" dirty="0" smtClean="0">
                <a:hlinkClick r:id="rId3"/>
              </a:rPr>
              <a:t>unipr.it</a:t>
            </a:r>
            <a:r>
              <a:rPr lang="it-IT" sz="2400" dirty="0" smtClean="0"/>
              <a:t>); Prof. Francesco Mazzacuva (</a:t>
            </a:r>
            <a:r>
              <a:rPr lang="it-IT" sz="2400" dirty="0" smtClean="0">
                <a:hlinkClick r:id="rId4"/>
              </a:rPr>
              <a:t>francesco.mazzacuva@unipr.it</a:t>
            </a:r>
            <a:r>
              <a:rPr lang="it-IT" sz="2400" dirty="0" smtClean="0"/>
              <a:t>)</a:t>
            </a:r>
          </a:p>
          <a:p>
            <a:endParaRPr lang="it-IT" sz="2400" b="1" u="sng" dirty="0" smtClean="0"/>
          </a:p>
          <a:p>
            <a:r>
              <a:rPr lang="it-IT" sz="2400" b="1" dirty="0" smtClean="0"/>
              <a:t>Referente </a:t>
            </a:r>
            <a:r>
              <a:rPr lang="it-IT" sz="2400" b="1" dirty="0"/>
              <a:t>Double </a:t>
            </a:r>
            <a:r>
              <a:rPr lang="it-IT" sz="2400" b="1" dirty="0" err="1" smtClean="0"/>
              <a:t>Degree</a:t>
            </a:r>
            <a:r>
              <a:rPr lang="it-IT" sz="2400" b="1" dirty="0" smtClean="0"/>
              <a:t>:</a:t>
            </a:r>
            <a:r>
              <a:rPr lang="it-IT" sz="2400" b="1" dirty="0"/>
              <a:t> </a:t>
            </a:r>
            <a:r>
              <a:rPr lang="it-IT" sz="2400" dirty="0" smtClean="0"/>
              <a:t>Prof.ssa </a:t>
            </a:r>
            <a:r>
              <a:rPr lang="it-IT" sz="2400" dirty="0"/>
              <a:t>Lucia </a:t>
            </a:r>
            <a:r>
              <a:rPr lang="it-IT" sz="2400" dirty="0" smtClean="0"/>
              <a:t>Scaffardi (</a:t>
            </a:r>
            <a:r>
              <a:rPr lang="it-IT" sz="2400" dirty="0" smtClean="0">
                <a:hlinkClick r:id="rId5"/>
              </a:rPr>
              <a:t>lucia.scaffardi</a:t>
            </a:r>
            <a:r>
              <a:rPr lang="it-IT" sz="2400" dirty="0">
                <a:hlinkClick r:id="rId5"/>
              </a:rPr>
              <a:t>@</a:t>
            </a:r>
            <a:r>
              <a:rPr lang="it-IT" sz="2400" dirty="0" smtClean="0">
                <a:hlinkClick r:id="rId5"/>
              </a:rPr>
              <a:t>unipr.it</a:t>
            </a:r>
            <a:r>
              <a:rPr lang="it-IT" sz="2400" dirty="0" smtClean="0"/>
              <a:t>); Prof. Fabio </a:t>
            </a:r>
            <a:r>
              <a:rPr lang="it-IT" sz="2400" dirty="0" err="1" smtClean="0"/>
              <a:t>Cassibba</a:t>
            </a:r>
            <a:r>
              <a:rPr lang="it-IT" sz="2400" dirty="0"/>
              <a:t> </a:t>
            </a:r>
            <a:r>
              <a:rPr lang="it-IT" sz="2400" dirty="0" smtClean="0"/>
              <a:t>(</a:t>
            </a:r>
            <a:r>
              <a:rPr lang="it-IT" sz="2400" dirty="0" smtClean="0">
                <a:hlinkClick r:id="rId3"/>
              </a:rPr>
              <a:t>fabiosalvatorecassibba</a:t>
            </a:r>
            <a:r>
              <a:rPr lang="it-IT" sz="2400" dirty="0">
                <a:hlinkClick r:id="rId3"/>
              </a:rPr>
              <a:t>@unipr.it</a:t>
            </a:r>
            <a:r>
              <a:rPr lang="it-IT" sz="2400" dirty="0" smtClean="0"/>
              <a:t>)</a:t>
            </a:r>
            <a:endParaRPr lang="it-IT" sz="2400" dirty="0"/>
          </a:p>
          <a:p>
            <a:endParaRPr lang="it-IT" sz="2400" b="1" u="sng" dirty="0"/>
          </a:p>
          <a:p>
            <a:r>
              <a:rPr lang="it-IT" sz="2400" b="1" u="sng" dirty="0" smtClean="0"/>
              <a:t>Ufficio </a:t>
            </a:r>
            <a:r>
              <a:rPr lang="it-IT" sz="2400" b="1" u="sng" dirty="0"/>
              <a:t>Erasmus</a:t>
            </a:r>
          </a:p>
          <a:p>
            <a:pPr marL="0" indent="0">
              <a:buNone/>
            </a:pPr>
            <a:r>
              <a:rPr lang="it-IT" sz="2400" dirty="0"/>
              <a:t>   </a:t>
            </a:r>
            <a:r>
              <a:rPr lang="it-IT" sz="2400" dirty="0">
                <a:hlinkClick r:id="rId6"/>
              </a:rPr>
              <a:t>erasmus@unipr.it</a:t>
            </a:r>
            <a:r>
              <a:rPr lang="it-IT" sz="2400" dirty="0"/>
              <a:t> </a:t>
            </a:r>
          </a:p>
          <a:p>
            <a:pPr marL="0" indent="0">
              <a:buNone/>
            </a:pPr>
            <a:r>
              <a:rPr lang="it-IT" sz="2400" dirty="0"/>
              <a:t> </a:t>
            </a:r>
          </a:p>
          <a:p>
            <a:pPr marL="0" indent="0">
              <a:buNone/>
            </a:pPr>
            <a:endParaRPr lang="it-IT" sz="2000" dirty="0"/>
          </a:p>
        </p:txBody>
      </p:sp>
      <p:sp>
        <p:nvSpPr>
          <p:cNvPr id="4" name="Titolo 3"/>
          <p:cNvSpPr>
            <a:spLocks noGrp="1"/>
          </p:cNvSpPr>
          <p:nvPr>
            <p:ph type="title"/>
          </p:nvPr>
        </p:nvSpPr>
        <p:spPr/>
        <p:txBody>
          <a:bodyPr/>
          <a:lstStyle/>
          <a:p>
            <a:endParaRPr lang="it-IT" dirty="0"/>
          </a:p>
        </p:txBody>
      </p:sp>
    </p:spTree>
    <p:extLst>
      <p:ext uri="{BB962C8B-B14F-4D97-AF65-F5344CB8AC3E}">
        <p14:creationId xmlns:p14="http://schemas.microsoft.com/office/powerpoint/2010/main" val="3996273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2315B1D-D266-47DA-9637-FAB528338D22}"/>
              </a:ext>
            </a:extLst>
          </p:cNvPr>
          <p:cNvSpPr>
            <a:spLocks noGrp="1"/>
          </p:cNvSpPr>
          <p:nvPr>
            <p:ph type="title"/>
          </p:nvPr>
        </p:nvSpPr>
        <p:spPr>
          <a:xfrm>
            <a:off x="1653363" y="365760"/>
            <a:ext cx="9367203" cy="1188720"/>
          </a:xfrm>
        </p:spPr>
        <p:txBody>
          <a:bodyPr>
            <a:normAutofit fontScale="90000"/>
          </a:bodyPr>
          <a:lstStyle/>
          <a:p>
            <a:r>
              <a:rPr lang="it-IT" dirty="0"/>
              <a:t>Il programma Erasmus+ Studio (SMS)</a:t>
            </a:r>
          </a:p>
        </p:txBody>
      </p:sp>
      <p:sp>
        <p:nvSpPr>
          <p:cNvPr id="17" name="Freeform: Shape 16">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egnaposto contenuto 2">
            <a:extLst>
              <a:ext uri="{FF2B5EF4-FFF2-40B4-BE49-F238E27FC236}">
                <a16:creationId xmlns="" xmlns:a16="http://schemas.microsoft.com/office/drawing/2014/main" id="{EE12CF0B-1106-431E-989E-909F8E8CAEBC}"/>
              </a:ext>
            </a:extLst>
          </p:cNvPr>
          <p:cNvSpPr>
            <a:spLocks noGrp="1"/>
          </p:cNvSpPr>
          <p:nvPr>
            <p:ph idx="1"/>
          </p:nvPr>
        </p:nvSpPr>
        <p:spPr>
          <a:xfrm>
            <a:off x="1653363" y="2176272"/>
            <a:ext cx="9367204" cy="4041648"/>
          </a:xfrm>
        </p:spPr>
        <p:txBody>
          <a:bodyPr anchor="t">
            <a:normAutofit/>
          </a:bodyPr>
          <a:lstStyle/>
          <a:p>
            <a:pPr marL="0" indent="0">
              <a:buNone/>
            </a:pPr>
            <a:r>
              <a:rPr lang="it-IT" sz="2400" dirty="0"/>
              <a:t>• </a:t>
            </a:r>
            <a:r>
              <a:rPr lang="it-IT" sz="2400" b="1" u="sng" dirty="0"/>
              <a:t>A chi si rivolge</a:t>
            </a:r>
            <a:r>
              <a:rPr lang="it-IT" sz="2400" dirty="0"/>
              <a:t>. Il programma Erasmus+ Mobilità a fini di Studio (SMS) è rivolto agli studenti iscritti ad un corso di laurea triennale o magistrale rientrante nell’offerta formativa dell’Università di Parma.</a:t>
            </a:r>
            <a:endParaRPr lang="it-IT" sz="2400"/>
          </a:p>
          <a:p>
            <a:pPr marL="0" indent="0">
              <a:buNone/>
            </a:pPr>
            <a:r>
              <a:rPr lang="it-IT" sz="2400" dirty="0"/>
              <a:t>• </a:t>
            </a:r>
            <a:r>
              <a:rPr lang="it-IT" sz="2400" b="1" u="sng" dirty="0"/>
              <a:t>Durata</a:t>
            </a:r>
            <a:r>
              <a:rPr lang="it-IT" sz="2400" dirty="0"/>
              <a:t>. Consente di svolgere un periodo di studi all’estero compreso tra un </a:t>
            </a:r>
            <a:r>
              <a:rPr lang="it-IT" sz="2400" b="1" dirty="0"/>
              <a:t>minimo di 3 mesi </a:t>
            </a:r>
            <a:r>
              <a:rPr lang="it-IT" sz="2400" dirty="0"/>
              <a:t>(90 giorni) e un </a:t>
            </a:r>
            <a:r>
              <a:rPr lang="it-IT" sz="2400" b="1" dirty="0"/>
              <a:t>massimo di 12 mesi per ciclo di studi </a:t>
            </a:r>
            <a:r>
              <a:rPr lang="it-IT" sz="2400" dirty="0"/>
              <a:t>presso un ateneo convenzionato (</a:t>
            </a:r>
            <a:r>
              <a:rPr lang="it-IT" sz="2400" b="1" dirty="0"/>
              <a:t>24 mesi </a:t>
            </a:r>
            <a:r>
              <a:rPr lang="it-IT" sz="2400" dirty="0"/>
              <a:t>per gli studenti iscritti al corso di laurea magistrale in Giurisprudenza a </a:t>
            </a:r>
            <a:r>
              <a:rPr lang="it-IT" sz="2400" b="1" dirty="0"/>
              <a:t>ciclo unico</a:t>
            </a:r>
            <a:r>
              <a:rPr lang="it-IT" sz="2400" dirty="0"/>
              <a:t>).</a:t>
            </a:r>
            <a:endParaRPr lang="it-IT" sz="2400"/>
          </a:p>
          <a:p>
            <a:pPr marL="0" indent="0">
              <a:buNone/>
            </a:pPr>
            <a:r>
              <a:rPr lang="it-IT" sz="2400" dirty="0"/>
              <a:t>• </a:t>
            </a:r>
            <a:r>
              <a:rPr lang="it-IT" sz="2400" b="1" u="sng" dirty="0"/>
              <a:t>Requisiti linguistici</a:t>
            </a:r>
            <a:r>
              <a:rPr lang="it-IT" sz="2400" dirty="0"/>
              <a:t>. Per poter presentare la propria candidatura al bando Erasmus SMS, è necessario aver previamente sostenuto il </a:t>
            </a:r>
            <a:r>
              <a:rPr lang="it-IT" sz="2400" b="1" dirty="0"/>
              <a:t>Language Placement Test </a:t>
            </a:r>
            <a:r>
              <a:rPr lang="it-IT" sz="2400" dirty="0"/>
              <a:t>(per maggiori informazioni sulle sessioni e sui casi di esonero, si rinvia al seguente link: </a:t>
            </a:r>
            <a:r>
              <a:rPr lang="it-IT" sz="2400" dirty="0">
                <a:hlinkClick r:id="rId2"/>
              </a:rPr>
              <a:t>https://www.unipr.it/LPT</a:t>
            </a:r>
            <a:r>
              <a:rPr lang="it-IT" sz="2400" dirty="0"/>
              <a:t>)</a:t>
            </a:r>
            <a:endParaRPr lang="it-IT" sz="2400"/>
          </a:p>
        </p:txBody>
      </p:sp>
    </p:spTree>
    <p:extLst>
      <p:ext uri="{BB962C8B-B14F-4D97-AF65-F5344CB8AC3E}">
        <p14:creationId xmlns:p14="http://schemas.microsoft.com/office/powerpoint/2010/main" val="1728038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8309758-F50F-4C45-91D2-9DE603093199}"/>
              </a:ext>
            </a:extLst>
          </p:cNvPr>
          <p:cNvSpPr>
            <a:spLocks noGrp="1"/>
          </p:cNvSpPr>
          <p:nvPr>
            <p:ph type="title"/>
          </p:nvPr>
        </p:nvSpPr>
        <p:spPr>
          <a:xfrm>
            <a:off x="1653363" y="365760"/>
            <a:ext cx="9367203" cy="1188720"/>
          </a:xfrm>
        </p:spPr>
        <p:txBody>
          <a:bodyPr>
            <a:normAutofit/>
          </a:bodyPr>
          <a:lstStyle/>
          <a:p>
            <a:r>
              <a:rPr lang="it-IT" sz="3700" i="1"/>
              <a:t>Quali sono gli adempimenti successivi alla pubblicazione delle graduatorie?</a:t>
            </a:r>
          </a:p>
        </p:txBody>
      </p:sp>
      <p:sp>
        <p:nvSpPr>
          <p:cNvPr id="8" name="Freeform: Shape 7">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egnaposto contenuto 2">
            <a:extLst>
              <a:ext uri="{FF2B5EF4-FFF2-40B4-BE49-F238E27FC236}">
                <a16:creationId xmlns="" xmlns:a16="http://schemas.microsoft.com/office/drawing/2014/main" id="{A783F609-4F0B-487F-81FB-6A548BFD27B9}"/>
              </a:ext>
            </a:extLst>
          </p:cNvPr>
          <p:cNvSpPr>
            <a:spLocks noGrp="1"/>
          </p:cNvSpPr>
          <p:nvPr>
            <p:ph idx="1"/>
          </p:nvPr>
        </p:nvSpPr>
        <p:spPr>
          <a:xfrm>
            <a:off x="1653363" y="2176272"/>
            <a:ext cx="9367204" cy="4041648"/>
          </a:xfrm>
        </p:spPr>
        <p:txBody>
          <a:bodyPr anchor="t">
            <a:normAutofit/>
          </a:bodyPr>
          <a:lstStyle/>
          <a:p>
            <a:r>
              <a:rPr lang="it-IT" sz="2200" dirty="0"/>
              <a:t> </a:t>
            </a:r>
            <a:r>
              <a:rPr lang="it-IT" sz="2200" b="1" u="sng" dirty="0"/>
              <a:t>Accettazione</a:t>
            </a:r>
            <a:r>
              <a:rPr lang="it-IT" sz="2200" dirty="0"/>
              <a:t>. Gli studenti selezionati sono chiamati anzitutto ad accettare formalmente l’assegnazione. Il termine previsto ai fini dell’accettazione è normalmente di 10 gg dalla pubblicazione della graduatoria.</a:t>
            </a:r>
          </a:p>
          <a:p>
            <a:r>
              <a:rPr lang="it-IT" sz="2200" b="1" u="sng" dirty="0"/>
              <a:t>Learning Agreement for </a:t>
            </a:r>
            <a:r>
              <a:rPr lang="it-IT" sz="2200" b="1" u="sng" dirty="0" err="1"/>
              <a:t>Studies</a:t>
            </a:r>
            <a:r>
              <a:rPr lang="it-IT" sz="2200" dirty="0"/>
              <a:t>. Gli studenti devono inoltre definire, far approvare e sottoscrivere il Learning Agreement, individuando gli esami da sostenere durante il periodo di mobilità (</a:t>
            </a:r>
            <a:r>
              <a:rPr lang="it-IT" sz="2200" b="1" dirty="0"/>
              <a:t>massimo 30 crediti </a:t>
            </a:r>
            <a:r>
              <a:rPr lang="it-IT" sz="2200" dirty="0"/>
              <a:t>per semestre). Per la compilazione del LA, si rinvia alle seguenti </a:t>
            </a:r>
            <a:r>
              <a:rPr lang="it-IT" sz="2200" dirty="0">
                <a:hlinkClick r:id="rId2"/>
              </a:rPr>
              <a:t>Linee guida</a:t>
            </a:r>
            <a:r>
              <a:rPr lang="it-IT" sz="2200" dirty="0"/>
              <a:t>.</a:t>
            </a:r>
          </a:p>
          <a:p>
            <a:r>
              <a:rPr lang="it-IT" sz="2200" b="1" u="sng" dirty="0"/>
              <a:t>Accordo Finanziario</a:t>
            </a:r>
            <a:r>
              <a:rPr lang="it-IT" sz="2200" dirty="0"/>
              <a:t>. Per poter usufruire dei benefici Erasmus+ (contributo </a:t>
            </a:r>
            <a:r>
              <a:rPr lang="it-IT" sz="2200" dirty="0" smtClean="0"/>
              <a:t>comunitario), </a:t>
            </a:r>
            <a:r>
              <a:rPr lang="it-IT" sz="2200" dirty="0"/>
              <a:t>gli studenti devono altresì sottoscrivere un Accordo Finanziario</a:t>
            </a:r>
            <a:r>
              <a:rPr lang="it-IT" sz="2200" dirty="0" smtClean="0"/>
              <a:t>. Possono, inoltre, essere previsti contributi integrativi: </a:t>
            </a:r>
            <a:r>
              <a:rPr lang="it-IT" sz="2200" dirty="0"/>
              <a:t>contributo integrativo ministeriale; contributo integrativo di </a:t>
            </a:r>
            <a:r>
              <a:rPr lang="it-IT" sz="2200" dirty="0" smtClean="0"/>
              <a:t>Ateneo</a:t>
            </a:r>
            <a:endParaRPr lang="it-IT" sz="2200" dirty="0"/>
          </a:p>
        </p:txBody>
      </p:sp>
    </p:spTree>
    <p:extLst>
      <p:ext uri="{BB962C8B-B14F-4D97-AF65-F5344CB8AC3E}">
        <p14:creationId xmlns:p14="http://schemas.microsoft.com/office/powerpoint/2010/main" val="3040999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74F0E1E-946A-45B9-9CEE-B6D8AD7C6BB0}"/>
              </a:ext>
            </a:extLst>
          </p:cNvPr>
          <p:cNvSpPr>
            <a:spLocks noGrp="1"/>
          </p:cNvSpPr>
          <p:nvPr>
            <p:ph type="title"/>
          </p:nvPr>
        </p:nvSpPr>
        <p:spPr>
          <a:xfrm>
            <a:off x="1653363" y="365760"/>
            <a:ext cx="9367203" cy="1188720"/>
          </a:xfrm>
        </p:spPr>
        <p:txBody>
          <a:bodyPr>
            <a:normAutofit fontScale="90000"/>
          </a:bodyPr>
          <a:lstStyle/>
          <a:p>
            <a:r>
              <a:rPr lang="it-IT" dirty="0"/>
              <a:t>Il programma Erasmus+ Tirocini (SMT)</a:t>
            </a:r>
          </a:p>
        </p:txBody>
      </p:sp>
      <p:sp>
        <p:nvSpPr>
          <p:cNvPr id="8" name="Freeform: Shape 7">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egnaposto contenuto 2">
            <a:extLst>
              <a:ext uri="{FF2B5EF4-FFF2-40B4-BE49-F238E27FC236}">
                <a16:creationId xmlns="" xmlns:a16="http://schemas.microsoft.com/office/drawing/2014/main" id="{7F3E8C8B-62F8-429C-AD30-7508F01F72E4}"/>
              </a:ext>
            </a:extLst>
          </p:cNvPr>
          <p:cNvSpPr>
            <a:spLocks noGrp="1"/>
          </p:cNvSpPr>
          <p:nvPr>
            <p:ph idx="1"/>
          </p:nvPr>
        </p:nvSpPr>
        <p:spPr>
          <a:xfrm>
            <a:off x="1653363" y="2176272"/>
            <a:ext cx="9367204" cy="4041648"/>
          </a:xfrm>
        </p:spPr>
        <p:txBody>
          <a:bodyPr anchor="t">
            <a:normAutofit/>
          </a:bodyPr>
          <a:lstStyle/>
          <a:p>
            <a:r>
              <a:rPr lang="it-IT" sz="2000" b="1" u="sng" dirty="0"/>
              <a:t>A chi si rivolge</a:t>
            </a:r>
            <a:r>
              <a:rPr lang="it-IT" sz="2000" dirty="0"/>
              <a:t>. Il programma Erasmus+ Tirocini (SMT) permette agli studenti e ai neolaureati (da non oltre 12 mesi) di svolgere un tirocinio all’estero presso </a:t>
            </a:r>
            <a:r>
              <a:rPr lang="it-IT" sz="2000" dirty="0" smtClean="0"/>
              <a:t>un’azienda </a:t>
            </a:r>
            <a:r>
              <a:rPr lang="it-IT" sz="2000" dirty="0" smtClean="0">
                <a:solidFill>
                  <a:srgbClr val="000000"/>
                </a:solidFill>
              </a:rPr>
              <a:t>o un ente </a:t>
            </a:r>
            <a:r>
              <a:rPr lang="it-IT" sz="2000" dirty="0">
                <a:solidFill>
                  <a:srgbClr val="000000"/>
                </a:solidFill>
              </a:rPr>
              <a:t>da loro </a:t>
            </a:r>
            <a:r>
              <a:rPr lang="it-IT" sz="2000" dirty="0" smtClean="0">
                <a:solidFill>
                  <a:srgbClr val="000000"/>
                </a:solidFill>
              </a:rPr>
              <a:t>selezionati.</a:t>
            </a:r>
            <a:endParaRPr lang="it-IT" sz="2000" dirty="0">
              <a:solidFill>
                <a:srgbClr val="000000"/>
              </a:solidFill>
            </a:endParaRPr>
          </a:p>
          <a:p>
            <a:r>
              <a:rPr lang="it-IT" sz="2000" b="1" u="sng" dirty="0"/>
              <a:t>Durata</a:t>
            </a:r>
            <a:r>
              <a:rPr lang="it-IT" sz="2000" dirty="0"/>
              <a:t>. Il periodo di mobilità all’estero è compreso fra un minimo di 2 mesi ed un massimo di 12 mesi.</a:t>
            </a:r>
          </a:p>
          <a:p>
            <a:r>
              <a:rPr lang="it-IT" sz="2000" b="1" u="sng" dirty="0"/>
              <a:t>Imprese ammissibili</a:t>
            </a:r>
            <a:r>
              <a:rPr lang="it-IT" sz="2000" dirty="0"/>
              <a:t>. Gli studenti possono selezionare l’impresa ospitante autonomamente; tuttavia, non possono svolgere il tirocinio presso le istituzioni dell’Unione Europea, la Banca Centrale Europea e le rappresentanze diplomatiche del Paese presso cui sono iscritti.</a:t>
            </a:r>
          </a:p>
          <a:p>
            <a:r>
              <a:rPr lang="it-IT" sz="2000" b="1" u="sng" dirty="0"/>
              <a:t>Requisiti linguistici</a:t>
            </a:r>
            <a:r>
              <a:rPr lang="it-IT" sz="2000" dirty="0"/>
              <a:t>. Il Language </a:t>
            </a:r>
            <a:r>
              <a:rPr lang="it-IT" sz="2000" dirty="0" err="1"/>
              <a:t>Placement</a:t>
            </a:r>
            <a:r>
              <a:rPr lang="it-IT" sz="2000" dirty="0"/>
              <a:t> Test è obbligatorio per gli studenti che si candidano al programma Erasmus+ SMT nell’ambito della lista B</a:t>
            </a:r>
            <a:r>
              <a:rPr lang="it-IT" sz="2000" dirty="0" smtClean="0"/>
              <a:t>.  </a:t>
            </a:r>
            <a:r>
              <a:rPr lang="it-IT" sz="2000" dirty="0"/>
              <a:t>Gli studenti appartenenti alla lista A ne sono invece esonerati.</a:t>
            </a:r>
          </a:p>
        </p:txBody>
      </p:sp>
    </p:spTree>
    <p:extLst>
      <p:ext uri="{BB962C8B-B14F-4D97-AF65-F5344CB8AC3E}">
        <p14:creationId xmlns:p14="http://schemas.microsoft.com/office/powerpoint/2010/main" val="3633020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1752F2F-FFE1-4B60-B4A0-5601DDD8162C}"/>
              </a:ext>
            </a:extLst>
          </p:cNvPr>
          <p:cNvSpPr>
            <a:spLocks noGrp="1"/>
          </p:cNvSpPr>
          <p:nvPr>
            <p:ph type="title"/>
          </p:nvPr>
        </p:nvSpPr>
        <p:spPr>
          <a:xfrm>
            <a:off x="1653363" y="365760"/>
            <a:ext cx="9367203" cy="1188720"/>
          </a:xfrm>
        </p:spPr>
        <p:txBody>
          <a:bodyPr>
            <a:normAutofit fontScale="90000"/>
          </a:bodyPr>
          <a:lstStyle/>
          <a:p>
            <a:r>
              <a:rPr lang="it-IT" i="1" dirty="0"/>
              <a:t>Che differenza c’è tra lista A e lista B?</a:t>
            </a:r>
          </a:p>
        </p:txBody>
      </p:sp>
      <p:sp>
        <p:nvSpPr>
          <p:cNvPr id="8" name="Freeform: Shape 7">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egnaposto contenuto 2">
            <a:extLst>
              <a:ext uri="{FF2B5EF4-FFF2-40B4-BE49-F238E27FC236}">
                <a16:creationId xmlns="" xmlns:a16="http://schemas.microsoft.com/office/drawing/2014/main" id="{BAC2B3AD-E1F1-4519-8D90-DDEC679E6E80}"/>
              </a:ext>
            </a:extLst>
          </p:cNvPr>
          <p:cNvSpPr>
            <a:spLocks noGrp="1"/>
          </p:cNvSpPr>
          <p:nvPr>
            <p:ph idx="1"/>
          </p:nvPr>
        </p:nvSpPr>
        <p:spPr>
          <a:xfrm>
            <a:off x="1653363" y="2176272"/>
            <a:ext cx="9367204" cy="4041648"/>
          </a:xfrm>
        </p:spPr>
        <p:txBody>
          <a:bodyPr anchor="t">
            <a:normAutofit/>
          </a:bodyPr>
          <a:lstStyle/>
          <a:p>
            <a:r>
              <a:rPr lang="it-IT" sz="2200" b="1" u="sng"/>
              <a:t>Lista A</a:t>
            </a:r>
            <a:r>
              <a:rPr lang="it-IT" sz="2200"/>
              <a:t>. È formata dagli studenti che, al momento della presentazione della propria candidatura, abbiano già individuato l’impresa presso cui svolgere lo stage. I candidati </a:t>
            </a:r>
            <a:r>
              <a:rPr lang="it-IT" sz="2200" u="sng"/>
              <a:t>non</a:t>
            </a:r>
            <a:r>
              <a:rPr lang="it-IT" sz="2200"/>
              <a:t> sono tenuti a dar prova di specifici livelli di conoscenza della lingua veicolare del Paese presso cui soggiorneranno.</a:t>
            </a:r>
          </a:p>
          <a:p>
            <a:r>
              <a:rPr lang="it-IT" sz="2200" b="1" u="sng"/>
              <a:t>Lista B</a:t>
            </a:r>
            <a:r>
              <a:rPr lang="it-IT" sz="2200"/>
              <a:t>. Vi rientrano gli studenti che desiderano svolgere un tirocinio all’estero, ma che non sono riusciti a stipulare un accordo con un’impresa straniera prima dello scadere del termine per la presentazione della propria domanda di partecipazione al bando. In questo caso, l’individuazione di una sede aziendale avviene in seguito alla presentazione della candidatura, eventualmente con l’ausilio dei referenti Erasmus o dei tutor internazionali. </a:t>
            </a:r>
            <a:r>
              <a:rPr lang="it-IT" sz="2200" u="sng"/>
              <a:t>Gli studenti appartenenti alla lista B devono provare la conoscenza a livello B2 CEFR della lingua veicolare del Paese ospitante</a:t>
            </a:r>
            <a:r>
              <a:rPr lang="it-IT" sz="2200"/>
              <a:t>.</a:t>
            </a:r>
          </a:p>
        </p:txBody>
      </p:sp>
    </p:spTree>
    <p:extLst>
      <p:ext uri="{BB962C8B-B14F-4D97-AF65-F5344CB8AC3E}">
        <p14:creationId xmlns:p14="http://schemas.microsoft.com/office/powerpoint/2010/main" val="3008420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203485A-0276-4DBF-A8C2-FF2103E44579}"/>
              </a:ext>
            </a:extLst>
          </p:cNvPr>
          <p:cNvSpPr>
            <a:spLocks noGrp="1"/>
          </p:cNvSpPr>
          <p:nvPr>
            <p:ph type="title"/>
          </p:nvPr>
        </p:nvSpPr>
        <p:spPr>
          <a:xfrm>
            <a:off x="1653363" y="365760"/>
            <a:ext cx="9367203" cy="1188720"/>
          </a:xfrm>
        </p:spPr>
        <p:txBody>
          <a:bodyPr>
            <a:normAutofit/>
          </a:bodyPr>
          <a:lstStyle/>
          <a:p>
            <a:r>
              <a:rPr lang="it-IT" dirty="0"/>
              <a:t>Il programma </a:t>
            </a:r>
            <a:r>
              <a:rPr lang="it-IT" dirty="0" err="1"/>
              <a:t>Overworld</a:t>
            </a:r>
            <a:endParaRPr lang="it-IT" dirty="0"/>
          </a:p>
        </p:txBody>
      </p:sp>
      <p:sp>
        <p:nvSpPr>
          <p:cNvPr id="8" name="Freeform: Shape 7">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egnaposto contenuto 2">
            <a:extLst>
              <a:ext uri="{FF2B5EF4-FFF2-40B4-BE49-F238E27FC236}">
                <a16:creationId xmlns="" xmlns:a16="http://schemas.microsoft.com/office/drawing/2014/main" id="{60466AC2-7EEA-4F21-9FEE-ADE513AE2B89}"/>
              </a:ext>
            </a:extLst>
          </p:cNvPr>
          <p:cNvSpPr>
            <a:spLocks noGrp="1"/>
          </p:cNvSpPr>
          <p:nvPr>
            <p:ph idx="1"/>
          </p:nvPr>
        </p:nvSpPr>
        <p:spPr>
          <a:xfrm>
            <a:off x="1653363" y="2176272"/>
            <a:ext cx="9367204" cy="4041648"/>
          </a:xfrm>
        </p:spPr>
        <p:txBody>
          <a:bodyPr anchor="t">
            <a:normAutofit/>
          </a:bodyPr>
          <a:lstStyle/>
          <a:p>
            <a:r>
              <a:rPr lang="it-IT" sz="2400" b="1" u="sng" dirty="0"/>
              <a:t>Che cos’è</a:t>
            </a:r>
            <a:r>
              <a:rPr lang="it-IT" sz="2400" dirty="0"/>
              <a:t>. Si tratta di un programma di mobilità che consente l’accesso ad Atenei non europei aventi un accordo di collaborazione culturale e scientifica con l’Università di Parma.</a:t>
            </a:r>
          </a:p>
          <a:p>
            <a:r>
              <a:rPr lang="it-IT" sz="2400" b="1" u="sng" dirty="0"/>
              <a:t>A chi si rivolge</a:t>
            </a:r>
            <a:r>
              <a:rPr lang="it-IT" sz="2400" dirty="0"/>
              <a:t>. Possono presentare domanda di partecipazione al bando gli studenti iscritti ad un corso di laurea magistrale (o magistrale a ciclo </a:t>
            </a:r>
            <a:r>
              <a:rPr lang="it-IT" sz="2400" dirty="0" smtClean="0"/>
              <a:t>unico), </a:t>
            </a:r>
            <a:r>
              <a:rPr lang="it-IT" sz="2400" dirty="0"/>
              <a:t>nonché gli studenti iscritti a corsi di laurea triennale, limitatamente alle sedi che prevedono espressamente la mobilità per questo livello di studi.</a:t>
            </a:r>
          </a:p>
          <a:p>
            <a:r>
              <a:rPr lang="it-IT" sz="2400" b="1" u="sng" dirty="0"/>
              <a:t>Attività consentite</a:t>
            </a:r>
            <a:r>
              <a:rPr lang="it-IT" sz="2400" dirty="0"/>
              <a:t>. Durante il soggiorno all’estero è possibile frequentare corsi universitari e sostenere i relativi esami, come pure svolgere attività di ricerca connesse alla predisposizione della tesi. </a:t>
            </a:r>
          </a:p>
        </p:txBody>
      </p:sp>
    </p:spTree>
    <p:extLst>
      <p:ext uri="{BB962C8B-B14F-4D97-AF65-F5344CB8AC3E}">
        <p14:creationId xmlns:p14="http://schemas.microsoft.com/office/powerpoint/2010/main" val="3320977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CC16D23-08F8-42C4-9F05-8D98294A7B68}"/>
              </a:ext>
            </a:extLst>
          </p:cNvPr>
          <p:cNvSpPr>
            <a:spLocks noGrp="1"/>
          </p:cNvSpPr>
          <p:nvPr>
            <p:ph type="title"/>
          </p:nvPr>
        </p:nvSpPr>
        <p:spPr>
          <a:xfrm>
            <a:off x="1653363" y="365760"/>
            <a:ext cx="9367203" cy="1188720"/>
          </a:xfrm>
        </p:spPr>
        <p:txBody>
          <a:bodyPr>
            <a:normAutofit/>
          </a:bodyPr>
          <a:lstStyle/>
          <a:p>
            <a:r>
              <a:rPr lang="it-IT" sz="2400"/>
              <a:t>•</a:t>
            </a:r>
            <a:r>
              <a:rPr lang="it-IT" sz="2400" dirty="0"/>
              <a:t> </a:t>
            </a:r>
            <a:r>
              <a:rPr lang="it-IT" sz="2400" b="1" u="sng" dirty="0">
                <a:latin typeface="+mn-lt"/>
              </a:rPr>
              <a:t>Requisiti linguistici</a:t>
            </a:r>
            <a:r>
              <a:rPr lang="it-IT" sz="2400" dirty="0">
                <a:latin typeface="+mn-lt"/>
              </a:rPr>
              <a:t>. I candidati sono tenuti a sostenere il Language                                               Placement Test, salvo che rientrino nei casi di esonero </a:t>
            </a:r>
            <a:r>
              <a:rPr lang="it-IT" sz="2400" dirty="0">
                <a:latin typeface="+mn-lt"/>
                <a:hlinkClick r:id="rId2"/>
              </a:rPr>
              <a:t>ivi descritti</a:t>
            </a:r>
            <a:r>
              <a:rPr lang="it-IT" sz="2400" dirty="0">
                <a:latin typeface="+mn-lt"/>
              </a:rPr>
              <a:t>.</a:t>
            </a:r>
          </a:p>
        </p:txBody>
      </p:sp>
      <p:sp>
        <p:nvSpPr>
          <p:cNvPr id="8" name="Freeform: Shape 7">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egnaposto contenuto 2">
            <a:extLst>
              <a:ext uri="{FF2B5EF4-FFF2-40B4-BE49-F238E27FC236}">
                <a16:creationId xmlns="" xmlns:a16="http://schemas.microsoft.com/office/drawing/2014/main" id="{3594CCA3-AD60-4D53-804A-F2BB34C91DD5}"/>
              </a:ext>
            </a:extLst>
          </p:cNvPr>
          <p:cNvSpPr>
            <a:spLocks noGrp="1"/>
          </p:cNvSpPr>
          <p:nvPr>
            <p:ph idx="1"/>
          </p:nvPr>
        </p:nvSpPr>
        <p:spPr>
          <a:xfrm>
            <a:off x="1653363" y="2176272"/>
            <a:ext cx="9367204" cy="4041648"/>
          </a:xfrm>
        </p:spPr>
        <p:txBody>
          <a:bodyPr anchor="t">
            <a:normAutofit/>
          </a:bodyPr>
          <a:lstStyle/>
          <a:p>
            <a:r>
              <a:rPr lang="it-IT" sz="2400" b="1" u="sng" dirty="0"/>
              <a:t>Cosa fare in caso di assegnazione</a:t>
            </a:r>
            <a:r>
              <a:rPr lang="it-IT" sz="2400" dirty="0"/>
              <a:t>. In seguito alla pubblicazione della graduatoria, gli studenti assegnatari di borsa devono confermare l’assegnazione mediante accettazione. Di norma, la conferma deve pervenire agli uffici entro 10 giorni.</a:t>
            </a:r>
          </a:p>
          <a:p>
            <a:endParaRPr lang="it-IT" sz="2400" dirty="0"/>
          </a:p>
          <a:p>
            <a:r>
              <a:rPr lang="it-IT" sz="2400" b="1" u="sng" dirty="0"/>
              <a:t>Durata</a:t>
            </a:r>
            <a:r>
              <a:rPr lang="it-IT" sz="2400" dirty="0"/>
              <a:t>. La durata minima ai fini dell’eleggibilità è pari a 3 mesi, mentre la durata massima finanziabile è di sei mesi; eventuali soggiorni di durata superiore potranno aver luogo in regime di autofinanziamento.</a:t>
            </a:r>
          </a:p>
          <a:p>
            <a:endParaRPr lang="it-IT" sz="2400" dirty="0"/>
          </a:p>
        </p:txBody>
      </p:sp>
    </p:spTree>
    <p:extLst>
      <p:ext uri="{BB962C8B-B14F-4D97-AF65-F5344CB8AC3E}">
        <p14:creationId xmlns:p14="http://schemas.microsoft.com/office/powerpoint/2010/main" val="1164255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104B9FB-C398-408B-A3A6-499744F17A90}"/>
              </a:ext>
            </a:extLst>
          </p:cNvPr>
          <p:cNvSpPr>
            <a:spLocks noGrp="1"/>
          </p:cNvSpPr>
          <p:nvPr>
            <p:ph type="title"/>
          </p:nvPr>
        </p:nvSpPr>
        <p:spPr>
          <a:xfrm>
            <a:off x="1653363" y="365760"/>
            <a:ext cx="9367203" cy="1188720"/>
          </a:xfrm>
        </p:spPr>
        <p:txBody>
          <a:bodyPr>
            <a:normAutofit/>
          </a:bodyPr>
          <a:lstStyle/>
          <a:p>
            <a:r>
              <a:rPr lang="it-IT" dirty="0"/>
              <a:t>Il programma di Double Degree</a:t>
            </a:r>
          </a:p>
        </p:txBody>
      </p:sp>
      <p:sp>
        <p:nvSpPr>
          <p:cNvPr id="8" name="Freeform: Shape 7">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egnaposto contenuto 2">
            <a:extLst>
              <a:ext uri="{FF2B5EF4-FFF2-40B4-BE49-F238E27FC236}">
                <a16:creationId xmlns="" xmlns:a16="http://schemas.microsoft.com/office/drawing/2014/main" id="{E1658F85-3BAA-4293-8817-8ECB2818AC32}"/>
              </a:ext>
            </a:extLst>
          </p:cNvPr>
          <p:cNvSpPr>
            <a:spLocks noGrp="1"/>
          </p:cNvSpPr>
          <p:nvPr>
            <p:ph idx="1"/>
          </p:nvPr>
        </p:nvSpPr>
        <p:spPr>
          <a:xfrm>
            <a:off x="1653363" y="2176272"/>
            <a:ext cx="9367204" cy="4041648"/>
          </a:xfrm>
        </p:spPr>
        <p:txBody>
          <a:bodyPr anchor="t">
            <a:normAutofit/>
          </a:bodyPr>
          <a:lstStyle/>
          <a:p>
            <a:r>
              <a:rPr lang="it-IT" sz="2400" b="1" u="sng" dirty="0"/>
              <a:t>Di cosa si tratta</a:t>
            </a:r>
            <a:r>
              <a:rPr lang="it-IT" sz="2400" dirty="0"/>
              <a:t>. Nel 2015, l’Università di Parma ha stipulato un accordo di collaborazione con la Pontificia </a:t>
            </a:r>
            <a:r>
              <a:rPr lang="it-IT" sz="2400"/>
              <a:t>Universidad</a:t>
            </a:r>
            <a:r>
              <a:rPr lang="it-IT" sz="2400" dirty="0"/>
              <a:t> </a:t>
            </a:r>
            <a:r>
              <a:rPr lang="it-IT" sz="2400"/>
              <a:t>Catolica</a:t>
            </a:r>
            <a:r>
              <a:rPr lang="it-IT" sz="2400" dirty="0"/>
              <a:t> do Rio Grande do Sul, che offre l’opportunità agli studenti iscritti al corso di laurea magistrale in Giurisprudenza di conseguire, al termine del quinquennio di studi, la Laurea magistrale in Giurisprudenza e il </a:t>
            </a:r>
            <a:r>
              <a:rPr lang="it-IT" sz="2400"/>
              <a:t>Bachalerado</a:t>
            </a:r>
            <a:r>
              <a:rPr lang="it-IT" sz="2400" dirty="0"/>
              <a:t> in </a:t>
            </a:r>
            <a:r>
              <a:rPr lang="it-IT" sz="2400"/>
              <a:t>Direito</a:t>
            </a:r>
            <a:r>
              <a:rPr lang="it-IT" sz="2400" dirty="0"/>
              <a:t>.</a:t>
            </a:r>
          </a:p>
          <a:p>
            <a:r>
              <a:rPr lang="it-IT" sz="2400" b="1" u="sng" dirty="0"/>
              <a:t>Durata della mobilità</a:t>
            </a:r>
            <a:r>
              <a:rPr lang="it-IT" sz="2400" dirty="0"/>
              <a:t>. Per gli studenti iscritti al Corso di Laurea Magistrale a Ciclo Unico in Giurisprudenza, il percorso di doppia laurea prevede la frequenza dell'intero terzo anno di corso presso l'Ateneo partner.</a:t>
            </a:r>
          </a:p>
        </p:txBody>
      </p:sp>
    </p:spTree>
    <p:extLst>
      <p:ext uri="{BB962C8B-B14F-4D97-AF65-F5344CB8AC3E}">
        <p14:creationId xmlns:p14="http://schemas.microsoft.com/office/powerpoint/2010/main" val="4215757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C587B46-D744-466E-8D51-E9B8A47074AA}"/>
              </a:ext>
            </a:extLst>
          </p:cNvPr>
          <p:cNvSpPr>
            <a:spLocks noGrp="1"/>
          </p:cNvSpPr>
          <p:nvPr>
            <p:ph type="title"/>
          </p:nvPr>
        </p:nvSpPr>
        <p:spPr>
          <a:xfrm>
            <a:off x="1653363" y="365760"/>
            <a:ext cx="9367203" cy="1188720"/>
          </a:xfrm>
        </p:spPr>
        <p:txBody>
          <a:bodyPr>
            <a:normAutofit/>
          </a:bodyPr>
          <a:lstStyle/>
          <a:p>
            <a:r>
              <a:rPr lang="it-IT" sz="3700" i="1" dirty="0" smtClean="0"/>
              <a:t>Informazioni per la mobilità internazionale nel periodo Covid</a:t>
            </a:r>
            <a:r>
              <a:rPr lang="it-IT" sz="3700" i="1" dirty="0"/>
              <a:t>-</a:t>
            </a:r>
            <a:r>
              <a:rPr lang="it-IT" sz="3700" i="1" dirty="0" smtClean="0"/>
              <a:t>19</a:t>
            </a:r>
            <a:endParaRPr lang="it-IT" sz="3700" i="1" dirty="0"/>
          </a:p>
        </p:txBody>
      </p:sp>
      <p:sp>
        <p:nvSpPr>
          <p:cNvPr id="12" name="Freeform: Shape 11">
            <a:extLst>
              <a:ext uri="{FF2B5EF4-FFF2-40B4-BE49-F238E27FC236}">
                <a16:creationId xmlns="" xmlns:a16="http://schemas.microsoft.com/office/drawing/2014/main" id="{7CB4857B-ED7C-444D-9F04-2F885114A1C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 xmlns:a16="http://schemas.microsoft.com/office/drawing/2014/main" id="{D18046FB-44EA-4FD8-A585-EA09A319B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 xmlns:a16="http://schemas.microsoft.com/office/drawing/2014/main" id="{479F5F2B-8B58-4140-AE6A-51F6C67B18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Segnaposto contenuto 6">
            <a:extLst>
              <a:ext uri="{FF2B5EF4-FFF2-40B4-BE49-F238E27FC236}">
                <a16:creationId xmlns="" xmlns:a16="http://schemas.microsoft.com/office/drawing/2014/main" id="{45AA0555-20A1-4037-B28A-0ED8A4A7ADD1}"/>
              </a:ext>
            </a:extLst>
          </p:cNvPr>
          <p:cNvSpPr>
            <a:spLocks noGrp="1"/>
          </p:cNvSpPr>
          <p:nvPr>
            <p:ph idx="1"/>
          </p:nvPr>
        </p:nvSpPr>
        <p:spPr>
          <a:xfrm>
            <a:off x="1653363" y="2176272"/>
            <a:ext cx="9367204" cy="4041648"/>
          </a:xfrm>
        </p:spPr>
        <p:txBody>
          <a:bodyPr anchor="t">
            <a:normAutofit/>
          </a:bodyPr>
          <a:lstStyle/>
          <a:p>
            <a:endParaRPr lang="it-IT" sz="2400" dirty="0" smtClean="0"/>
          </a:p>
          <a:p>
            <a:endParaRPr lang="it-IT" sz="2400" dirty="0"/>
          </a:p>
          <a:p>
            <a:r>
              <a:rPr lang="it-IT" sz="2400" dirty="0" smtClean="0"/>
              <a:t>Per le linee di indirizzo di Ateneo</a:t>
            </a:r>
            <a:r>
              <a:rPr lang="it-IT" sz="2400" dirty="0"/>
              <a:t>:  </a:t>
            </a:r>
            <a:r>
              <a:rPr lang="it-IT" sz="2400" dirty="0"/>
              <a:t> </a:t>
            </a:r>
            <a:r>
              <a:rPr lang="it-IT" sz="2400" dirty="0" err="1"/>
              <a:t>https</a:t>
            </a:r>
            <a:r>
              <a:rPr lang="it-IT" sz="2400" dirty="0"/>
              <a:t>://</a:t>
            </a:r>
            <a:r>
              <a:rPr lang="it-IT" sz="2400" dirty="0" err="1"/>
              <a:t>www.unipr.it</a:t>
            </a:r>
            <a:r>
              <a:rPr lang="it-IT" sz="2400" dirty="0"/>
              <a:t>/</a:t>
            </a:r>
            <a:r>
              <a:rPr lang="it-IT" sz="2400"/>
              <a:t>erasmusplus</a:t>
            </a:r>
            <a:endParaRPr lang="it-IT" sz="2400" dirty="0" smtClean="0"/>
          </a:p>
          <a:p>
            <a:pPr marL="0" indent="0">
              <a:buNone/>
            </a:pPr>
            <a:endParaRPr lang="it-IT" sz="2400" dirty="0" smtClean="0"/>
          </a:p>
          <a:p>
            <a:r>
              <a:rPr lang="it-IT" sz="2400" dirty="0" smtClean="0"/>
              <a:t>Uni Foundation EU: </a:t>
            </a:r>
            <a:r>
              <a:rPr lang="it-IT" sz="2400" dirty="0" err="1" smtClean="0"/>
              <a:t>https</a:t>
            </a:r>
            <a:r>
              <a:rPr lang="it-IT" sz="2400" dirty="0" smtClean="0"/>
              <a:t>://</a:t>
            </a:r>
            <a:r>
              <a:rPr lang="it-IT" sz="2400" dirty="0" err="1" smtClean="0"/>
              <a:t>covid.uni-foundation.eu</a:t>
            </a:r>
            <a:endParaRPr lang="it-IT" sz="2400" dirty="0" smtClean="0"/>
          </a:p>
        </p:txBody>
      </p:sp>
    </p:spTree>
    <p:extLst>
      <p:ext uri="{BB962C8B-B14F-4D97-AF65-F5344CB8AC3E}">
        <p14:creationId xmlns:p14="http://schemas.microsoft.com/office/powerpoint/2010/main" val="3357141916"/>
      </p:ext>
    </p:extLst>
  </p:cSld>
  <p:clrMapOvr>
    <a:masterClrMapping/>
  </p:clrMapOvr>
</p:sld>
</file>

<file path=ppt/theme/theme1.xml><?xml version="1.0" encoding="utf-8"?>
<a:theme xmlns:a="http://schemas.openxmlformats.org/drawingml/2006/main" name="Office Theme">
  <a:themeElements>
    <a:clrScheme name="Tema di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Tema2</Template>
  <TotalTime>36</TotalTime>
  <Words>1091</Words>
  <Application>Microsoft Macintosh PowerPoint</Application>
  <PresentationFormat>Personalizzato</PresentationFormat>
  <Paragraphs>53</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Office Theme</vt:lpstr>
      <vt:lpstr>I programmi di mobilità internazionale</vt:lpstr>
      <vt:lpstr>Il programma Erasmus+ Studio (SMS)</vt:lpstr>
      <vt:lpstr>Quali sono gli adempimenti successivi alla pubblicazione delle graduatorie?</vt:lpstr>
      <vt:lpstr>Il programma Erasmus+ Tirocini (SMT)</vt:lpstr>
      <vt:lpstr>Che differenza c’è tra lista A e lista B?</vt:lpstr>
      <vt:lpstr>Il programma Overworld</vt:lpstr>
      <vt:lpstr>• Requisiti linguistici. I candidati sono tenuti a sostenere il Language                                               Placement Test, salvo che rientrino nei casi di esonero ivi descritti.</vt:lpstr>
      <vt:lpstr>Il programma di Double Degree</vt:lpstr>
      <vt:lpstr>Informazioni per la mobilità internazionale nel periodo Covid-19</vt:lpstr>
      <vt:lpstr>A chi posso rivolgermi per ulteriori informazioni?</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programmi di mobilità internazionale</dc:title>
  <dc:creator>claudiaciulli@gmail.com</dc:creator>
  <cp:lastModifiedBy>malaika Bianchi</cp:lastModifiedBy>
  <cp:revision>10</cp:revision>
  <dcterms:created xsi:type="dcterms:W3CDTF">2020-06-14T18:47:49Z</dcterms:created>
  <dcterms:modified xsi:type="dcterms:W3CDTF">2020-08-05T05:53:09Z</dcterms:modified>
</cp:coreProperties>
</file>